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sldIdLst>
    <p:sldId id="266" r:id="rId2"/>
    <p:sldId id="256" r:id="rId3"/>
    <p:sldId id="269" r:id="rId4"/>
    <p:sldId id="270" r:id="rId5"/>
    <p:sldId id="271" r:id="rId6"/>
    <p:sldId id="258" r:id="rId7"/>
    <p:sldId id="268" r:id="rId8"/>
    <p:sldId id="267" r:id="rId9"/>
    <p:sldId id="257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268" y="-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jpeg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8478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Елементи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квантово</a:t>
            </a:r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 теорії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541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260648"/>
            <a:ext cx="74168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000" b="1" i="1" u="sng" dirty="0" smtClean="0"/>
              <a:t>Тиск світла</a:t>
            </a:r>
            <a:endParaRPr lang="ru-RU" sz="3000" b="1" i="1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051116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Е </a:t>
            </a:r>
            <a:r>
              <a:rPr lang="ru-RU" sz="2400" dirty="0"/>
              <a:t>— </a:t>
            </a:r>
            <a:r>
              <a:rPr lang="ru-RU" sz="2400" dirty="0" err="1"/>
              <a:t>енергетична</a:t>
            </a:r>
            <a:r>
              <a:rPr lang="ru-RU" sz="2400" dirty="0"/>
              <a:t> </a:t>
            </a:r>
            <a:r>
              <a:rPr lang="ru-RU" sz="2400" dirty="0" err="1"/>
              <a:t>освітленість</a:t>
            </a:r>
            <a:r>
              <a:rPr lang="ru-RU" sz="2400" dirty="0"/>
              <a:t> </a:t>
            </a:r>
            <a:r>
              <a:rPr lang="ru-RU" sz="2400" dirty="0" err="1"/>
              <a:t>поверхні</a:t>
            </a:r>
            <a:r>
              <a:rPr lang="ru-RU" sz="2400" dirty="0"/>
              <a:t>, </a:t>
            </a:r>
            <a:r>
              <a:rPr lang="ru-RU" sz="2400" dirty="0" err="1"/>
              <a:t>тобто</a:t>
            </a:r>
            <a:r>
              <a:rPr lang="ru-RU" sz="2400" dirty="0"/>
              <a:t> </a:t>
            </a:r>
            <a:r>
              <a:rPr lang="ru-RU" sz="2400" dirty="0" err="1"/>
              <a:t>густина</a:t>
            </a:r>
            <a:r>
              <a:rPr lang="ru-RU" sz="2400" dirty="0"/>
              <a:t> потоку </a:t>
            </a:r>
            <a:r>
              <a:rPr lang="ru-RU" sz="2400" dirty="0" err="1"/>
              <a:t>світлової</a:t>
            </a:r>
            <a:r>
              <a:rPr lang="ru-RU" sz="2400" dirty="0"/>
              <a:t> </a:t>
            </a:r>
            <a:r>
              <a:rPr lang="ru-RU" sz="2400" dirty="0" err="1"/>
              <a:t>енергії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падає</a:t>
            </a:r>
            <a:r>
              <a:rPr lang="ru-RU" sz="2400" dirty="0"/>
              <a:t> на </a:t>
            </a:r>
            <a:r>
              <a:rPr lang="ru-RU" sz="2400" dirty="0" err="1"/>
              <a:t>дану</a:t>
            </a:r>
            <a:r>
              <a:rPr lang="ru-RU" sz="2400" dirty="0"/>
              <a:t> </a:t>
            </a:r>
            <a:r>
              <a:rPr lang="ru-RU" sz="2400" dirty="0" err="1"/>
              <a:t>поверхню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smtClean="0"/>
              <a:t>с </a:t>
            </a:r>
            <a:r>
              <a:rPr lang="ru-RU" sz="2400" dirty="0"/>
              <a:t>— </a:t>
            </a:r>
            <a:r>
              <a:rPr lang="ru-RU" sz="2400" dirty="0" err="1"/>
              <a:t>швидкість</a:t>
            </a:r>
            <a:r>
              <a:rPr lang="ru-RU" sz="2400" dirty="0"/>
              <a:t> </a:t>
            </a:r>
            <a:r>
              <a:rPr lang="ru-RU" sz="2400" dirty="0" err="1"/>
              <a:t>світла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el-GR" sz="2400" i="1" dirty="0" smtClean="0"/>
              <a:t>ρ</a:t>
            </a:r>
            <a:r>
              <a:rPr lang="el-GR" sz="2400" dirty="0" smtClean="0"/>
              <a:t> </a:t>
            </a:r>
            <a:r>
              <a:rPr lang="el-GR" sz="2400" dirty="0"/>
              <a:t>— </a:t>
            </a:r>
            <a:r>
              <a:rPr lang="ru-RU" sz="2400" dirty="0" err="1"/>
              <a:t>коефіцієнт</a:t>
            </a:r>
            <a:r>
              <a:rPr lang="ru-RU" sz="2400" dirty="0"/>
              <a:t> </a:t>
            </a:r>
            <a:r>
              <a:rPr lang="ru-RU" sz="2400" dirty="0" err="1"/>
              <a:t>відбивання</a:t>
            </a:r>
            <a:r>
              <a:rPr lang="ru-RU" sz="2400" dirty="0"/>
              <a:t>.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368441"/>
              </p:ext>
            </p:extLst>
          </p:nvPr>
        </p:nvGraphicFramePr>
        <p:xfrm>
          <a:off x="877174" y="1124743"/>
          <a:ext cx="2398681" cy="110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3" imgW="850680" imgH="393480" progId="Equation.DSMT4">
                  <p:embed/>
                </p:oleObj>
              </mc:Choice>
              <mc:Fallback>
                <p:oleObj name="Equation" r:id="rId3" imgW="850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7174" y="1124743"/>
                        <a:ext cx="2398681" cy="110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4179639"/>
            <a:ext cx="51213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Експериментально</a:t>
            </a:r>
            <a:r>
              <a:rPr lang="ru-RU" sz="2400" dirty="0"/>
              <a:t> </a:t>
            </a:r>
            <a:r>
              <a:rPr lang="ru-RU" sz="2400" dirty="0" err="1"/>
              <a:t>існування</a:t>
            </a:r>
            <a:r>
              <a:rPr lang="ru-RU" sz="2400" dirty="0"/>
              <a:t> </a:t>
            </a:r>
            <a:r>
              <a:rPr lang="ru-RU" sz="2400" dirty="0" err="1"/>
              <a:t>світлового</a:t>
            </a:r>
            <a:r>
              <a:rPr lang="ru-RU" sz="2400" dirty="0"/>
              <a:t> </a:t>
            </a:r>
            <a:r>
              <a:rPr lang="ru-RU" sz="2400" dirty="0" err="1"/>
              <a:t>тиску</a:t>
            </a:r>
            <a:r>
              <a:rPr lang="ru-RU" sz="2400" dirty="0"/>
              <a:t> </a:t>
            </a:r>
            <a:r>
              <a:rPr lang="ru-RU" sz="2400" dirty="0" err="1"/>
              <a:t>вперше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dirty="0" err="1" smtClean="0"/>
              <a:t>встановив</a:t>
            </a:r>
            <a:r>
              <a:rPr lang="ru-RU" sz="2400" dirty="0" smtClean="0"/>
              <a:t> </a:t>
            </a:r>
            <a:r>
              <a:rPr lang="ru-RU" sz="2400" dirty="0"/>
              <a:t>1900 р. </a:t>
            </a:r>
            <a:r>
              <a:rPr lang="ru-RU" sz="2400" dirty="0" err="1"/>
              <a:t>російський</a:t>
            </a:r>
            <a:r>
              <a:rPr lang="ru-RU" sz="2400" dirty="0"/>
              <a:t> </a:t>
            </a:r>
            <a:r>
              <a:rPr lang="ru-RU" sz="2400" dirty="0" err="1"/>
              <a:t>фізик</a:t>
            </a:r>
            <a:r>
              <a:rPr lang="ru-RU" sz="2400" dirty="0"/>
              <a:t> </a:t>
            </a:r>
            <a:endParaRPr lang="ru-RU" sz="2400" dirty="0" smtClean="0"/>
          </a:p>
          <a:p>
            <a:r>
              <a:rPr lang="ru-RU" sz="2400" dirty="0" smtClean="0"/>
              <a:t>П</a:t>
            </a:r>
            <a:r>
              <a:rPr lang="ru-RU" sz="2400" dirty="0"/>
              <a:t>. М. Лебедев (1866—1912).</a:t>
            </a:r>
          </a:p>
        </p:txBody>
      </p:sp>
      <p:pic>
        <p:nvPicPr>
          <p:cNvPr id="4098" name="Picture 2" descr="http://svitppt.com.ua/images/60/59299/770/img4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41" t="43280" r="3022" b="4537"/>
          <a:stretch/>
        </p:blipFill>
        <p:spPr bwMode="auto">
          <a:xfrm>
            <a:off x="5444837" y="3990108"/>
            <a:ext cx="3699163" cy="2867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2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upload.wikimedia.org/wikipedia/commons/7/77/Photoelectric_effect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7" t="11677" r="11203" b="10143"/>
          <a:stretch/>
        </p:blipFill>
        <p:spPr bwMode="auto">
          <a:xfrm>
            <a:off x="5498868" y="4521610"/>
            <a:ext cx="3635501" cy="232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7983" y="150167"/>
            <a:ext cx="58326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000" b="1" dirty="0" smtClean="0"/>
              <a:t>ФОТОЕФЕКТ</a:t>
            </a:r>
            <a:endParaRPr lang="ru-RU" sz="3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0292" y="836712"/>
            <a:ext cx="838802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/>
              <a:t>Фотоефе́кт</a:t>
            </a:r>
            <a:r>
              <a:rPr lang="vi-VN" sz="2800" dirty="0"/>
              <a:t> — явище «вибивання» світлом електронів із металів. </a:t>
            </a:r>
            <a:endParaRPr lang="uk-UA" sz="2800" dirty="0" smtClean="0"/>
          </a:p>
          <a:p>
            <a:r>
              <a:rPr lang="vi-VN" sz="2800" dirty="0" smtClean="0"/>
              <a:t>Це </a:t>
            </a:r>
            <a:r>
              <a:rPr lang="vi-VN" sz="2800" dirty="0"/>
              <a:t>повне або часткове вивільнення електронів від зв'язків з ядрами атомів речовини внаслідок дії на неї електромагнітного проміння (світла, </a:t>
            </a:r>
            <a:r>
              <a:rPr lang="vi-VN" sz="2800" dirty="0" smtClean="0"/>
              <a:t>рентгенівськ</a:t>
            </a:r>
            <a:r>
              <a:rPr lang="uk-UA" sz="3200" dirty="0" err="1" smtClean="0"/>
              <a:t>их</a:t>
            </a:r>
            <a:r>
              <a:rPr lang="vi-VN" sz="3200" dirty="0" smtClean="0"/>
              <a:t> </a:t>
            </a:r>
            <a:r>
              <a:rPr lang="vi-VN" sz="2800" dirty="0"/>
              <a:t>чи </a:t>
            </a:r>
            <a:r>
              <a:rPr lang="vi-VN" sz="2800" dirty="0" smtClean="0"/>
              <a:t>гамма</a:t>
            </a:r>
            <a:r>
              <a:rPr lang="uk-UA" sz="2800" dirty="0" smtClean="0"/>
              <a:t> </a:t>
            </a:r>
            <a:r>
              <a:rPr lang="vi-VN" sz="2800" dirty="0" smtClean="0"/>
              <a:t>променів).</a:t>
            </a:r>
            <a:endParaRPr lang="uk-UA" sz="28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9685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upload.wikimedia.org/wikipedia/commons/7/77/Photoelectric_effect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7" t="11677" r="11203" b="10143"/>
          <a:stretch/>
        </p:blipFill>
        <p:spPr bwMode="auto">
          <a:xfrm>
            <a:off x="5498868" y="4521610"/>
            <a:ext cx="3635501" cy="232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7983" y="150167"/>
            <a:ext cx="58326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000" b="1" dirty="0" smtClean="0"/>
              <a:t>ФОТОЕФЕКТ</a:t>
            </a:r>
            <a:endParaRPr lang="ru-RU" sz="3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0292" y="836712"/>
            <a:ext cx="838802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200" dirty="0" smtClean="0"/>
              <a:t>Розрізняють</a:t>
            </a:r>
            <a:r>
              <a:rPr lang="vi-VN" sz="2200" dirty="0"/>
              <a:t>: </a:t>
            </a:r>
            <a:endParaRPr lang="uk-UA" sz="2200" dirty="0" smtClean="0"/>
          </a:p>
          <a:p>
            <a:endParaRPr lang="uk-UA" sz="2200" dirty="0" smtClean="0"/>
          </a:p>
          <a:p>
            <a:r>
              <a:rPr lang="vi-VN" sz="2200" b="1" u="sng" dirty="0" smtClean="0"/>
              <a:t>зовнішній </a:t>
            </a:r>
            <a:r>
              <a:rPr lang="vi-VN" sz="2200" b="1" u="sng" dirty="0"/>
              <a:t>фотоефект </a:t>
            </a:r>
            <a:r>
              <a:rPr lang="vi-VN" sz="2200" dirty="0"/>
              <a:t>– вибивання електронів під дією світла (фотоелектронна емісія), гамма-випромінювання тощо; </a:t>
            </a:r>
            <a:endParaRPr lang="uk-UA" sz="2200" dirty="0" smtClean="0"/>
          </a:p>
          <a:p>
            <a:endParaRPr lang="uk-UA" sz="2200" dirty="0" smtClean="0"/>
          </a:p>
          <a:p>
            <a:r>
              <a:rPr lang="vi-VN" sz="2200" b="1" u="sng" dirty="0" smtClean="0"/>
              <a:t>внутрішній </a:t>
            </a:r>
            <a:r>
              <a:rPr lang="vi-VN" sz="2200" b="1" u="sng" dirty="0"/>
              <a:t>фотоефект </a:t>
            </a:r>
            <a:r>
              <a:rPr lang="vi-VN" sz="2200" dirty="0"/>
              <a:t>– збільшення </a:t>
            </a:r>
            <a:endParaRPr lang="uk-UA" sz="2200" dirty="0" smtClean="0"/>
          </a:p>
          <a:p>
            <a:r>
              <a:rPr lang="vi-VN" sz="2200" dirty="0" smtClean="0"/>
              <a:t>електропровідності </a:t>
            </a:r>
            <a:r>
              <a:rPr lang="vi-VN" sz="2200" dirty="0"/>
              <a:t>напівпровідників </a:t>
            </a:r>
            <a:endParaRPr lang="uk-UA" sz="2200" dirty="0" smtClean="0"/>
          </a:p>
          <a:p>
            <a:r>
              <a:rPr lang="vi-VN" sz="2200" dirty="0" smtClean="0"/>
              <a:t>або </a:t>
            </a:r>
            <a:r>
              <a:rPr lang="vi-VN" sz="2200" dirty="0"/>
              <a:t>діелектриків під дією </a:t>
            </a:r>
            <a:r>
              <a:rPr lang="vi-VN" sz="2200" dirty="0" smtClean="0"/>
              <a:t>світла </a:t>
            </a:r>
            <a:r>
              <a:rPr lang="vi-VN" sz="2200" dirty="0"/>
              <a:t>(фотопровідність</a:t>
            </a:r>
            <a:r>
              <a:rPr lang="vi-VN" sz="2200" dirty="0" smtClean="0"/>
              <a:t>)</a:t>
            </a:r>
            <a:r>
              <a:rPr lang="uk-UA" sz="2200" dirty="0" smtClean="0"/>
              <a:t>.</a:t>
            </a:r>
          </a:p>
          <a:p>
            <a:endParaRPr lang="uk-UA" sz="2200" dirty="0" smtClean="0"/>
          </a:p>
          <a:p>
            <a:r>
              <a:rPr lang="ru-RU" sz="2400" b="1" u="sng" dirty="0" err="1"/>
              <a:t>вентильний</a:t>
            </a:r>
            <a:r>
              <a:rPr lang="ru-RU" sz="2400" b="1" u="sng" dirty="0"/>
              <a:t> </a:t>
            </a:r>
            <a:r>
              <a:rPr lang="ru-RU" sz="2400" b="1" u="sng" dirty="0" err="1"/>
              <a:t>фотоефект</a:t>
            </a:r>
            <a:r>
              <a:rPr lang="ru-RU" sz="2400" dirty="0"/>
              <a:t> - </a:t>
            </a:r>
            <a:r>
              <a:rPr lang="ru-RU" sz="2400" dirty="0" err="1"/>
              <a:t>збудження</a:t>
            </a:r>
            <a:r>
              <a:rPr lang="ru-RU" sz="2400" dirty="0"/>
              <a:t> </a:t>
            </a:r>
            <a:r>
              <a:rPr lang="ru-RU" sz="2400" dirty="0" err="1"/>
              <a:t>ЕРС</a:t>
            </a:r>
            <a:r>
              <a:rPr lang="ru-RU" sz="2400" dirty="0"/>
              <a:t> на </a:t>
            </a:r>
            <a:r>
              <a:rPr lang="ru-RU" sz="2400" dirty="0" err="1"/>
              <a:t>межі</a:t>
            </a:r>
            <a:r>
              <a:rPr lang="ru-RU" sz="2400" dirty="0"/>
              <a:t> метал-</a:t>
            </a:r>
            <a:r>
              <a:rPr lang="ru-RU" sz="2400" dirty="0" err="1"/>
              <a:t>напівпровідник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на </a:t>
            </a:r>
            <a:r>
              <a:rPr lang="ru-RU" sz="2400" dirty="0" err="1"/>
              <a:t>межі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dirty="0" err="1" smtClean="0"/>
              <a:t>різнорідних</a:t>
            </a:r>
            <a:r>
              <a:rPr lang="ru-RU" sz="2400" dirty="0" smtClean="0"/>
              <a:t> </a:t>
            </a:r>
            <a:r>
              <a:rPr lang="ru-RU" sz="2400" dirty="0" err="1"/>
              <a:t>напівпровідників</a:t>
            </a:r>
            <a:r>
              <a:rPr lang="ru-RU" sz="2400" dirty="0"/>
              <a:t>.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17656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116632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 </a:t>
            </a:r>
            <a:r>
              <a:rPr lang="uk-UA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Столєтова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23528" y="836712"/>
            <a:ext cx="4032448" cy="4337778"/>
            <a:chOff x="323528" y="836712"/>
            <a:chExt cx="4032448" cy="4337778"/>
          </a:xfrm>
        </p:grpSpPr>
        <p:pic>
          <p:nvPicPr>
            <p:cNvPr id="12290" name="Picture 2" descr="http://subject.com.ua/physics/cholpan/cholpan.files/image880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836712"/>
              <a:ext cx="4032448" cy="43377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1259632" y="2420888"/>
              <a:ext cx="21602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К</a:t>
              </a:r>
              <a:endParaRPr lang="ru-RU" dirty="0"/>
            </a:p>
          </p:txBody>
        </p:sp>
        <p:sp>
          <p:nvSpPr>
            <p:cNvPr id="4" name="Овал 3"/>
            <p:cNvSpPr/>
            <p:nvPr/>
          </p:nvSpPr>
          <p:spPr>
            <a:xfrm>
              <a:off x="3141929" y="2406036"/>
              <a:ext cx="216024" cy="2817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141557" y="2323654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А</a:t>
              </a: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627784" y="3451860"/>
              <a:ext cx="216024" cy="2312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499992" y="732011"/>
            <a:ext cx="43247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Гальванометр показує струм насичення</a:t>
            </a:r>
            <a:r>
              <a:rPr lang="uk-UA" dirty="0" smtClean="0"/>
              <a:t> </a:t>
            </a:r>
            <a:r>
              <a:rPr lang="uk-UA" sz="4000" b="1" i="1" dirty="0" smtClean="0"/>
              <a:t>І</a:t>
            </a:r>
            <a:r>
              <a:rPr lang="en-US" b="1" i="1" dirty="0" smtClean="0"/>
              <a:t>s</a:t>
            </a:r>
            <a:r>
              <a:rPr lang="uk-UA" b="1" i="1" dirty="0" smtClean="0"/>
              <a:t> </a:t>
            </a:r>
            <a:r>
              <a:rPr lang="uk-UA" sz="2400" dirty="0" smtClean="0"/>
              <a:t>– фотострум -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такий</a:t>
            </a:r>
            <a:r>
              <a:rPr lang="ru-RU" sz="2400" dirty="0"/>
              <a:t> </a:t>
            </a:r>
            <a:r>
              <a:rPr lang="ru-RU" sz="2400" dirty="0" err="1"/>
              <a:t>фотострум</a:t>
            </a:r>
            <a:r>
              <a:rPr lang="ru-RU" sz="2400" dirty="0"/>
              <a:t>, коли </a:t>
            </a:r>
            <a:r>
              <a:rPr lang="ru-RU" sz="2400" dirty="0" err="1"/>
              <a:t>всі</a:t>
            </a:r>
            <a:r>
              <a:rPr lang="ru-RU" sz="2400" dirty="0"/>
              <a:t> </a:t>
            </a:r>
            <a:r>
              <a:rPr lang="ru-RU" sz="2400" dirty="0" err="1"/>
              <a:t>фотоелектрони</a:t>
            </a:r>
            <a:r>
              <a:rPr lang="ru-RU" sz="2400" dirty="0"/>
              <a:t>, </a:t>
            </a:r>
            <a:r>
              <a:rPr lang="ru-RU" sz="2400" dirty="0" err="1"/>
              <a:t>вибиті</a:t>
            </a:r>
            <a:r>
              <a:rPr lang="ru-RU" sz="2400" dirty="0"/>
              <a:t> </a:t>
            </a:r>
            <a:r>
              <a:rPr lang="ru-RU" sz="2400" dirty="0" err="1"/>
              <a:t>світлом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пластинки </a:t>
            </a:r>
            <a:r>
              <a:rPr lang="ru-RU" sz="2400" b="1" dirty="0" smtClean="0"/>
              <a:t>К</a:t>
            </a:r>
            <a:r>
              <a:rPr lang="ru-RU" sz="2400" dirty="0" smtClean="0"/>
              <a:t>, </a:t>
            </a:r>
            <a:r>
              <a:rPr lang="ru-RU" sz="2400" dirty="0"/>
              <a:t>досягнуть пластинки </a:t>
            </a:r>
            <a:r>
              <a:rPr lang="ru-RU" sz="2400" b="1" dirty="0"/>
              <a:t>А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9" name="AutoShape 6" descr="http://elearn.univector.net/file.php/5/moddata/resource/2924/achp03_files/t05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296" name="Picture 8" descr="http://elearn.univector.net/file.php/5/moddata/resource/2924/achp03_files/t05.gi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924"/>
          <a:stretch/>
        </p:blipFill>
        <p:spPr bwMode="auto">
          <a:xfrm>
            <a:off x="4775343" y="3887373"/>
            <a:ext cx="4049361" cy="278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029958"/>
              </p:ext>
            </p:extLst>
          </p:nvPr>
        </p:nvGraphicFramePr>
        <p:xfrm>
          <a:off x="442899" y="5833739"/>
          <a:ext cx="3773487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Equation" r:id="rId5" imgW="1384200" imgH="190440" progId="Equation.DSMT4">
                  <p:embed/>
                </p:oleObj>
              </mc:Choice>
              <mc:Fallback>
                <p:oleObj name="Equation" r:id="rId5" imgW="1384200" imgH="190440" progId="Equation.DSMT4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899" y="5833739"/>
                        <a:ext cx="3773487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680012" y="3471391"/>
            <a:ext cx="446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/>
              <a:t>Вольт-амперна характеристика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4463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116632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 </a:t>
            </a:r>
            <a:r>
              <a:rPr lang="uk-UA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Столєтова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AutoShape 6" descr="http://elearn.univector.net/file.php/5/moddata/resource/2924/achp03_files/t05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296" name="Picture 8" descr="http://elearn.univector.net/file.php/5/moddata/resource/2924/achp03_files/t05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924"/>
          <a:stretch/>
        </p:blipFill>
        <p:spPr bwMode="auto">
          <a:xfrm>
            <a:off x="4987135" y="4103397"/>
            <a:ext cx="4049361" cy="278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74574" y="653111"/>
            <a:ext cx="865651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 err="1"/>
              <a:t>Із</a:t>
            </a:r>
            <a:r>
              <a:rPr lang="ru-RU" sz="2400" u="sng" dirty="0"/>
              <a:t> вольт-</a:t>
            </a:r>
            <a:r>
              <a:rPr lang="ru-RU" sz="2400" u="sng" dirty="0" err="1"/>
              <a:t>амперних</a:t>
            </a:r>
            <a:r>
              <a:rPr lang="ru-RU" sz="2400" u="sng" dirty="0"/>
              <a:t> характеристик видно, </a:t>
            </a:r>
            <a:r>
              <a:rPr lang="ru-RU" sz="2400" u="sng" dirty="0" err="1"/>
              <a:t>що</a:t>
            </a:r>
            <a:r>
              <a:rPr lang="ru-RU" sz="2400" u="sng" dirty="0" smtClean="0"/>
              <a:t>:</a:t>
            </a:r>
          </a:p>
          <a:p>
            <a:endParaRPr lang="ru-RU" sz="2400" dirty="0"/>
          </a:p>
          <a:p>
            <a:r>
              <a:rPr lang="ru-RU" sz="2400" dirty="0" smtClean="0"/>
              <a:t>1.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</a:t>
            </a:r>
            <a:r>
              <a:rPr lang="ru-RU" sz="2400" dirty="0" err="1" smtClean="0"/>
              <a:t>немає</a:t>
            </a:r>
            <a:r>
              <a:rPr lang="ru-RU" sz="2400" dirty="0" smtClean="0"/>
              <a:t> </a:t>
            </a:r>
            <a:r>
              <a:rPr lang="ru-RU" sz="2400" dirty="0" err="1"/>
              <a:t>напруги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електродами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ru-RU" sz="2400" dirty="0" err="1" smtClean="0"/>
              <a:t>фотоструму</a:t>
            </a:r>
            <a:r>
              <a:rPr lang="ru-RU" sz="2400" dirty="0" smtClean="0"/>
              <a:t> </a:t>
            </a:r>
            <a:r>
              <a:rPr lang="ru-RU" sz="2400" dirty="0" err="1"/>
              <a:t>відмінне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нуля. (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означає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фотоелектрони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вильоту</a:t>
            </a:r>
            <a:r>
              <a:rPr lang="ru-RU" sz="2400" dirty="0"/>
              <a:t> </a:t>
            </a:r>
            <a:r>
              <a:rPr lang="ru-RU" sz="2400" dirty="0" err="1"/>
              <a:t>кінетичну</a:t>
            </a:r>
            <a:r>
              <a:rPr lang="ru-RU" sz="2400" dirty="0"/>
              <a:t> </a:t>
            </a:r>
            <a:r>
              <a:rPr lang="ru-RU" sz="2400" dirty="0" err="1"/>
              <a:t>енергію</a:t>
            </a:r>
            <a:r>
              <a:rPr lang="ru-RU" sz="2400" dirty="0" smtClean="0"/>
              <a:t>);</a:t>
            </a:r>
            <a:endParaRPr lang="ru-RU" sz="2400" dirty="0"/>
          </a:p>
          <a:p>
            <a:r>
              <a:rPr lang="ru-RU" sz="2400" dirty="0" smtClean="0"/>
              <a:t>2. У </a:t>
            </a:r>
            <a:r>
              <a:rPr lang="ru-RU" sz="2400" dirty="0" err="1"/>
              <a:t>разі</a:t>
            </a:r>
            <a:r>
              <a:rPr lang="ru-RU" sz="2400" dirty="0"/>
              <a:t> </a:t>
            </a:r>
            <a:r>
              <a:rPr lang="ru-RU" sz="2400" dirty="0" err="1"/>
              <a:t>досягнення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електродами</a:t>
            </a:r>
            <a:r>
              <a:rPr lang="ru-RU" sz="2400" dirty="0"/>
              <a:t> </a:t>
            </a:r>
            <a:r>
              <a:rPr lang="ru-RU" sz="2400" dirty="0" err="1"/>
              <a:t>деякої</a:t>
            </a:r>
            <a:r>
              <a:rPr lang="ru-RU" sz="2400" dirty="0"/>
              <a:t> </a:t>
            </a:r>
            <a:r>
              <a:rPr lang="ru-RU" sz="2400" dirty="0" err="1"/>
              <a:t>прискорювальної</a:t>
            </a:r>
            <a:r>
              <a:rPr lang="ru-RU" sz="2400" dirty="0"/>
              <a:t> </a:t>
            </a:r>
            <a:r>
              <a:rPr lang="ru-RU" sz="2400" dirty="0" err="1"/>
              <a:t>напруги</a:t>
            </a:r>
            <a:r>
              <a:rPr lang="ru-RU" sz="2400" dirty="0"/>
              <a:t> </a:t>
            </a:r>
            <a:r>
              <a:rPr lang="en-US" sz="2400" i="1" dirty="0"/>
              <a:t>U</a:t>
            </a:r>
            <a:r>
              <a:rPr lang="en-US" sz="2400" i="1" baseline="-25000" dirty="0"/>
              <a:t>H</a:t>
            </a:r>
            <a:r>
              <a:rPr lang="en-US" sz="2400" dirty="0"/>
              <a:t> </a:t>
            </a:r>
            <a:r>
              <a:rPr lang="ru-RU" sz="2400" dirty="0" err="1"/>
              <a:t>фотострум</a:t>
            </a:r>
            <a:r>
              <a:rPr lang="ru-RU" sz="2400" dirty="0"/>
              <a:t> </a:t>
            </a:r>
            <a:r>
              <a:rPr lang="ru-RU" sz="2400" dirty="0" err="1"/>
              <a:t>перестає</a:t>
            </a:r>
            <a:r>
              <a:rPr lang="ru-RU" sz="2400" dirty="0"/>
              <a:t> </a:t>
            </a:r>
            <a:r>
              <a:rPr lang="ru-RU" sz="2400" dirty="0" err="1"/>
              <a:t>залежати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напруги</a:t>
            </a:r>
            <a:r>
              <a:rPr lang="ru-RU" sz="2400" dirty="0"/>
              <a:t>, </a:t>
            </a:r>
            <a:r>
              <a:rPr lang="ru-RU" sz="2400" dirty="0" err="1"/>
              <a:t>тобто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ru-RU" sz="2400" dirty="0" err="1"/>
              <a:t>досягає</a:t>
            </a:r>
            <a:r>
              <a:rPr lang="ru-RU" sz="2400" dirty="0"/>
              <a:t> </a:t>
            </a:r>
            <a:r>
              <a:rPr lang="ru-RU" sz="2400" dirty="0" err="1"/>
              <a:t>насичення</a:t>
            </a:r>
            <a:r>
              <a:rPr lang="ru-RU" sz="2400" dirty="0"/>
              <a:t> </a:t>
            </a:r>
            <a:r>
              <a:rPr lang="en-US" sz="2400" i="1" dirty="0"/>
              <a:t>I</a:t>
            </a:r>
            <a:r>
              <a:rPr lang="en-US" sz="2400" i="1" baseline="-25000" dirty="0"/>
              <a:t>H</a:t>
            </a:r>
            <a:r>
              <a:rPr lang="en-US" sz="2400" baseline="-25000" dirty="0"/>
              <a:t>1</a:t>
            </a:r>
            <a:r>
              <a:rPr lang="en-US" sz="2400" dirty="0"/>
              <a:t>, </a:t>
            </a:r>
            <a:r>
              <a:rPr lang="en-US" sz="2400" i="1" dirty="0"/>
              <a:t>I</a:t>
            </a:r>
            <a:r>
              <a:rPr lang="en-US" sz="2400" i="1" baseline="-25000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;</a:t>
            </a:r>
          </a:p>
          <a:p>
            <a:r>
              <a:rPr lang="ru-RU" sz="2400" dirty="0" smtClean="0"/>
              <a:t>3. За </a:t>
            </a:r>
            <a:r>
              <a:rPr lang="ru-RU" sz="2400" dirty="0" err="1" smtClean="0"/>
              <a:t>деякої</a:t>
            </a:r>
            <a:r>
              <a:rPr lang="ru-RU" sz="2400" dirty="0" smtClean="0"/>
              <a:t> </a:t>
            </a:r>
            <a:r>
              <a:rPr lang="ru-RU" sz="2400" dirty="0" err="1"/>
              <a:t>затримувальної</a:t>
            </a:r>
            <a:r>
              <a:rPr lang="ru-RU" sz="2400" dirty="0"/>
              <a:t> </a:t>
            </a:r>
            <a:r>
              <a:rPr lang="ru-RU" sz="2400" dirty="0" err="1"/>
              <a:t>напруги</a:t>
            </a:r>
            <a:r>
              <a:rPr lang="ru-RU" sz="2400" dirty="0"/>
              <a:t> </a:t>
            </a:r>
            <a:r>
              <a:rPr lang="en-US" sz="2400" i="1" dirty="0" smtClean="0"/>
              <a:t>U</a:t>
            </a:r>
            <a:r>
              <a:rPr lang="uk-UA" sz="2400" i="1" baseline="-25000" dirty="0" smtClean="0"/>
              <a:t>з</a:t>
            </a:r>
            <a:r>
              <a:rPr lang="ru-RU" sz="2400" dirty="0" smtClean="0"/>
              <a:t> (</a:t>
            </a:r>
            <a:r>
              <a:rPr lang="ru-RU" sz="2400" dirty="0"/>
              <a:t>на </a:t>
            </a:r>
            <a:r>
              <a:rPr lang="ru-RU" sz="2400" dirty="0" err="1"/>
              <a:t>електрод</a:t>
            </a:r>
            <a:r>
              <a:rPr lang="ru-RU" sz="2400" dirty="0"/>
              <a:t> </a:t>
            </a:r>
            <a:r>
              <a:rPr lang="ru-RU" sz="2400" i="1" dirty="0"/>
              <a:t>А</a:t>
            </a:r>
            <a:r>
              <a:rPr lang="ru-RU" sz="2400" dirty="0"/>
              <a:t> подано </a:t>
            </a:r>
            <a:r>
              <a:rPr lang="ru-RU" sz="2400" dirty="0" err="1"/>
              <a:t>мінус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джерела</a:t>
            </a:r>
            <a:r>
              <a:rPr lang="ru-RU" sz="2400" dirty="0"/>
              <a:t> струму) </a:t>
            </a:r>
            <a:r>
              <a:rPr lang="ru-RU" sz="2400" dirty="0" err="1"/>
              <a:t>фотострум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dirty="0" err="1" smtClean="0"/>
              <a:t>припиняється</a:t>
            </a:r>
            <a:r>
              <a:rPr lang="ru-RU" sz="2400" dirty="0"/>
              <a:t>;</a:t>
            </a:r>
          </a:p>
          <a:p>
            <a:r>
              <a:rPr lang="ru-RU" sz="2400" dirty="0" smtClean="0"/>
              <a:t>4.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затримувальної</a:t>
            </a:r>
            <a:r>
              <a:rPr lang="ru-RU" sz="2400" dirty="0" smtClean="0"/>
              <a:t> </a:t>
            </a:r>
            <a:r>
              <a:rPr lang="ru-RU" sz="2400" dirty="0" err="1"/>
              <a:t>напруги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b="1" dirty="0" smtClean="0"/>
              <a:t>НЕ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залежить</a:t>
            </a:r>
            <a:r>
              <a:rPr lang="ru-RU" sz="2400" dirty="0" smtClean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світлового</a:t>
            </a:r>
            <a:r>
              <a:rPr lang="ru-RU" sz="2400" dirty="0"/>
              <a:t> потоку </a:t>
            </a:r>
            <a:r>
              <a:rPr lang="ru-RU" sz="2400" i="1" dirty="0"/>
              <a:t>Ф</a:t>
            </a:r>
            <a:r>
              <a:rPr lang="ru-RU" sz="2400" dirty="0"/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9328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6" name="Picture 18" descr="http://images.myshared.ru/1234274/slide_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45" b="12603"/>
          <a:stretch/>
        </p:blipFill>
        <p:spPr bwMode="auto">
          <a:xfrm>
            <a:off x="0" y="171737"/>
            <a:ext cx="8887696" cy="5129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95736" y="1772816"/>
            <a:ext cx="5328592" cy="4032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18" descr="http://images.myshared.ru/1234274/slide_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9" t="36284" r="24960" b="12603"/>
          <a:stretch/>
        </p:blipFill>
        <p:spPr bwMode="auto">
          <a:xfrm>
            <a:off x="251520" y="3046242"/>
            <a:ext cx="5050972" cy="340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0159"/>
              </p:ext>
            </p:extLst>
          </p:nvPr>
        </p:nvGraphicFramePr>
        <p:xfrm>
          <a:off x="5076056" y="1901800"/>
          <a:ext cx="3896569" cy="1819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4" imgW="1904760" imgH="888840" progId="Equation.DSMT4">
                  <p:embed/>
                </p:oleObj>
              </mc:Choice>
              <mc:Fallback>
                <p:oleObj name="Equation" r:id="rId4" imgW="190476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76056" y="1901800"/>
                        <a:ext cx="3896569" cy="18190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370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8451" y="404664"/>
            <a:ext cx="9050543" cy="5732412"/>
            <a:chOff x="8451" y="404664"/>
            <a:chExt cx="9050543" cy="5732412"/>
          </a:xfrm>
        </p:grpSpPr>
        <p:pic>
          <p:nvPicPr>
            <p:cNvPr id="13314" name="Picture 2" descr="http://images.myshared.ru/1234274/slide_8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534" b="6704"/>
            <a:stretch/>
          </p:blipFill>
          <p:spPr bwMode="auto">
            <a:xfrm>
              <a:off x="8451" y="404664"/>
              <a:ext cx="9034966" cy="54726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Прямоугольник 4"/>
            <p:cNvSpPr/>
            <p:nvPr/>
          </p:nvSpPr>
          <p:spPr>
            <a:xfrm>
              <a:off x="6642199" y="5616798"/>
              <a:ext cx="1368152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7690842" y="5777036"/>
              <a:ext cx="1368152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244408" y="5677594"/>
              <a:ext cx="576064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555776" y="5322217"/>
              <a:ext cx="1368152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250927" y="2796070"/>
              <a:ext cx="1368152" cy="5609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23528" y="5226086"/>
            <a:ext cx="3809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Рівняння Ейнштейна для фотоефекту</a:t>
            </a:r>
          </a:p>
        </p:txBody>
      </p:sp>
    </p:spTree>
    <p:extLst>
      <p:ext uri="{BB962C8B-B14F-4D97-AF65-F5344CB8AC3E}">
        <p14:creationId xmlns:p14="http://schemas.microsoft.com/office/powerpoint/2010/main" val="55150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88477" y="332656"/>
            <a:ext cx="8955523" cy="6048672"/>
            <a:chOff x="188477" y="332656"/>
            <a:chExt cx="8955523" cy="6048672"/>
          </a:xfrm>
        </p:grpSpPr>
        <p:pic>
          <p:nvPicPr>
            <p:cNvPr id="11271" name="Picture 7" descr="http://images.myshared.ru/1234274/slide_9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945"/>
            <a:stretch/>
          </p:blipFill>
          <p:spPr bwMode="auto">
            <a:xfrm>
              <a:off x="188477" y="332656"/>
              <a:ext cx="8955523" cy="6048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73" name="Picture 9" descr="http://festival.1september.ru/articles/613906/img31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3140968"/>
              <a:ext cx="8352928" cy="31937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23810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938777" y="116632"/>
            <a:ext cx="741682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400" dirty="0" smtClean="0"/>
              <a:t>Рівняння Ейнштейна для фотоефекту</a:t>
            </a:r>
          </a:p>
          <a:p>
            <a:r>
              <a:rPr lang="uk-UA" sz="2400" dirty="0" smtClean="0"/>
              <a:t>(закон збереження)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86985" y="250391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Енергія фотона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59624" y="2503916"/>
            <a:ext cx="2124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Кінетична енергія </a:t>
            </a:r>
          </a:p>
          <a:p>
            <a:pPr algn="ctr"/>
            <a:r>
              <a:rPr lang="uk-UA" dirty="0" smtClean="0"/>
              <a:t>фотона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347864" y="2957349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Робота виходу з металу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1907704" y="1855844"/>
            <a:ext cx="864096" cy="6480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524400" y="1999860"/>
            <a:ext cx="0" cy="9574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156176" y="1855844"/>
            <a:ext cx="504056" cy="6480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http://svitppt.com.ua/images/11/10131/960/img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5" t="40359" r="5152" b="15758"/>
          <a:stretch/>
        </p:blipFill>
        <p:spPr bwMode="auto">
          <a:xfrm>
            <a:off x="518534" y="3717032"/>
            <a:ext cx="8257309" cy="300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518534" y="3603680"/>
            <a:ext cx="801390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4121626"/>
              </p:ext>
            </p:extLst>
          </p:nvPr>
        </p:nvGraphicFramePr>
        <p:xfrm>
          <a:off x="2839429" y="850512"/>
          <a:ext cx="3372115" cy="1309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Equation" r:id="rId4" imgW="1079280" imgH="419040" progId="Equation.DSMT4">
                  <p:embed/>
                </p:oleObj>
              </mc:Choice>
              <mc:Fallback>
                <p:oleObj name="Equation" r:id="rId4" imgW="10792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39429" y="850512"/>
                        <a:ext cx="3372115" cy="1309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993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218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Nadin</dc:creator>
  <cp:lastModifiedBy>Maksim Kitskaylo</cp:lastModifiedBy>
  <cp:revision>38</cp:revision>
  <dcterms:created xsi:type="dcterms:W3CDTF">2016-03-03T20:49:07Z</dcterms:created>
  <dcterms:modified xsi:type="dcterms:W3CDTF">2018-09-17T07:02:20Z</dcterms:modified>
</cp:coreProperties>
</file>